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403" r:id="rId2"/>
    <p:sldId id="5301647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8" autoAdjust="0"/>
    <p:restoredTop sz="94660"/>
  </p:normalViewPr>
  <p:slideViewPr>
    <p:cSldViewPr snapToGrid="0">
      <p:cViewPr>
        <p:scale>
          <a:sx n="75" d="100"/>
          <a:sy n="75" d="100"/>
        </p:scale>
        <p:origin x="1668" y="9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3D79B0-1C55-40DE-8658-25B873C08413}" type="datetimeFigureOut">
              <a:rPr lang="zh-TW" altLang="en-US" smtClean="0"/>
              <a:t>2025/2/8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749814-0AC7-4AC4-8C44-78A7A8ED74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5845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1B8AC0-C09E-7EC2-78EF-5FDC832D41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>
            <a:extLst>
              <a:ext uri="{FF2B5EF4-FFF2-40B4-BE49-F238E27FC236}">
                <a16:creationId xmlns:a16="http://schemas.microsoft.com/office/drawing/2014/main" id="{5218EBD2-65FF-8B6E-1EC9-EBE0AB998FF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F7EBCE6B-B7CF-D687-446A-3D8640E2159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DCF7C6F4-5513-5578-792D-17C29FFB21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036A38-BF95-49C5-9361-C815CDA747B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8755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C84A4F8-D9EC-40DF-AE61-80643052DE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878C37B0-B0D6-4EE4-9D7E-20652461BA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B56F3CF-BDCB-4016-8979-B2D1A1AE2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5B0DA-7A13-4684-BD99-AEBAFED31C5E}" type="datetimeFigureOut">
              <a:rPr lang="zh-TW" altLang="en-US" smtClean="0"/>
              <a:t>2025/2/8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D78766F-7C24-46B5-B3D0-009C5B934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AD10300-2B86-498A-AA12-1D8FFF498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799F-3BEC-4F49-ADC5-6E2A81944B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3982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4941633-D9B4-4F6B-9D02-6902F3527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CC6E43DD-9C9F-4D03-858C-2228F687A5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691E87C-75C8-4385-B50B-8F458E836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5B0DA-7A13-4684-BD99-AEBAFED31C5E}" type="datetimeFigureOut">
              <a:rPr lang="zh-TW" altLang="en-US" smtClean="0"/>
              <a:t>2025/2/8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13CB2E1-2BC4-431D-91E1-888EC58A5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5A971BA-3B27-43D8-BB85-C3E62C098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799F-3BEC-4F49-ADC5-6E2A81944B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79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94BF545C-CDBC-4842-8A7A-4928F89041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7BFCA08-865E-4903-B751-AF7BE78ADF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D17E876-BAA1-4F35-8DBF-0758D8B99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5B0DA-7A13-4684-BD99-AEBAFED31C5E}" type="datetimeFigureOut">
              <a:rPr lang="zh-TW" altLang="en-US" smtClean="0"/>
              <a:t>2025/2/8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4429507-FF6D-4BAF-A6CA-993A4E3C4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95A86D1-CFA9-4DD5-BC5F-BD2CFD5F8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799F-3BEC-4F49-ADC5-6E2A81944B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1480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4DB3EA8-B86E-4404-A575-E7C3C62F7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FF5500C-9FB2-49A8-A063-9D1CA61A5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D7E06FC-F40E-42FD-AA90-28F77E015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5B0DA-7A13-4684-BD99-AEBAFED31C5E}" type="datetimeFigureOut">
              <a:rPr lang="zh-TW" altLang="en-US" smtClean="0"/>
              <a:t>2025/2/8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A92ED33-B8EC-457B-8C64-D5000EC04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F96C7C0-3B41-43A3-AB6D-0828F8EC4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799F-3BEC-4F49-ADC5-6E2A81944B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1434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3199827-EF2D-498D-A07B-8E716EE8F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D31CBCA-FF1D-464F-B3CE-F439FAA5B4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D61C754-D3E4-4312-95B5-21ADA2316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5B0DA-7A13-4684-BD99-AEBAFED31C5E}" type="datetimeFigureOut">
              <a:rPr lang="zh-TW" altLang="en-US" smtClean="0"/>
              <a:t>2025/2/8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A30AE45-A455-4E68-BF2A-61C7FE913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D1BC1BB-D12D-43F5-B4C5-DEEABF567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799F-3BEC-4F49-ADC5-6E2A81944B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8241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87314F7-8932-41A8-B137-A5D398487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C9CF4D6-374C-4984-8962-2E674E26CC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DE38E77-D066-4697-9D8E-14931A7A66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89E2C10-012B-4B5A-A6B5-24A5477B3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5B0DA-7A13-4684-BD99-AEBAFED31C5E}" type="datetimeFigureOut">
              <a:rPr lang="zh-TW" altLang="en-US" smtClean="0"/>
              <a:t>2025/2/8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A97140B-2B9F-41D9-8D1A-9C1B3B016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C7B7780-31E7-4439-8A3C-B4CA60DDE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799F-3BEC-4F49-ADC5-6E2A81944B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6432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DE1BD04-64B5-4021-974F-E9208BE71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1C4AF92-7994-49A8-8A4D-731BD38517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76BA059-BB13-4EE3-A4B9-8477219A82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4413057C-6947-4B7F-A9EC-14CE3E824E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2389C978-A908-4AFE-A716-5F6390972B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6B1E69F4-9BD4-4769-A1AC-8A3FB1006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5B0DA-7A13-4684-BD99-AEBAFED31C5E}" type="datetimeFigureOut">
              <a:rPr lang="zh-TW" altLang="en-US" smtClean="0"/>
              <a:t>2025/2/8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38582565-A011-4145-87D7-446B0DD5A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7B4C17F1-F055-4F8A-92AA-CCEC3BAF7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799F-3BEC-4F49-ADC5-6E2A81944B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6927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41E8BAC-9607-49B1-BC66-69DE72BCE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2993A804-520A-4161-99EA-BD1B2E7A7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5B0DA-7A13-4684-BD99-AEBAFED31C5E}" type="datetimeFigureOut">
              <a:rPr lang="zh-TW" altLang="en-US" smtClean="0"/>
              <a:t>2025/2/8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F985E33C-C545-46F7-980E-9A36B053B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0E00B48-D0FE-4182-A9FE-5FB1A4218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799F-3BEC-4F49-ADC5-6E2A81944B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0562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ECF2EAFE-D01C-4697-B23F-64168C1F1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5B0DA-7A13-4684-BD99-AEBAFED31C5E}" type="datetimeFigureOut">
              <a:rPr lang="zh-TW" altLang="en-US" smtClean="0"/>
              <a:t>2025/2/8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22FFB526-A235-455A-AC00-DCB116B99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19A2B82-8F3A-47E0-A10D-7459D12E0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799F-3BEC-4F49-ADC5-6E2A81944B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1219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DF189CA-A9D3-4741-91B4-8503254AB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738FFA9-1A03-48ED-883B-8E6EC7526C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67EC463-D1CC-4D65-84AD-A6F3DBC98B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A653CCB-BEE0-4979-A721-4FD443581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5B0DA-7A13-4684-BD99-AEBAFED31C5E}" type="datetimeFigureOut">
              <a:rPr lang="zh-TW" altLang="en-US" smtClean="0"/>
              <a:t>2025/2/8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6C96355-C968-4CB0-B4C2-CBB07F332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FBC89AD-3E96-4381-8F89-BEE64D7A1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799F-3BEC-4F49-ADC5-6E2A81944B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2038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8DF8FDD-5E30-41DD-92E3-F1D658AFE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3B8A60BB-278B-42EE-A911-029BFDD530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96BE8EB-AA5D-4D96-A46E-E1CE5FDC45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36FEA13-1F7A-48D5-8799-E0360B907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5B0DA-7A13-4684-BD99-AEBAFED31C5E}" type="datetimeFigureOut">
              <a:rPr lang="zh-TW" altLang="en-US" smtClean="0"/>
              <a:t>2025/2/8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3FCFF09-CF0D-48A8-B88B-E68680C98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3CEA0DB-A058-4586-B2F8-98B886C01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799F-3BEC-4F49-ADC5-6E2A81944B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9993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39C6D021-E860-4061-A945-A02902724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FF2E2F7-C812-4049-B0BD-61356F929D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6860F62-00EE-433F-BEDB-3A6F34850A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5B0DA-7A13-4684-BD99-AEBAFED31C5E}" type="datetimeFigureOut">
              <a:rPr lang="zh-TW" altLang="en-US" smtClean="0"/>
              <a:t>2025/2/8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36ECEF4-F187-4683-80EE-D4F27A5123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C8FEDBB-CDCF-427E-8FF9-1506B88004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0799F-3BEC-4F49-ADC5-6E2A81944B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9986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投影片編號版面配置區 2">
            <a:extLst>
              <a:ext uri="{FF2B5EF4-FFF2-40B4-BE49-F238E27FC236}">
                <a16:creationId xmlns:a16="http://schemas.microsoft.com/office/drawing/2014/main" id="{614D713A-5EB3-4128-9B6A-3CCB2C4C24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27F0A113-A26B-4852-B1ED-9B71B92BA1C3}" type="slidenum">
              <a:rPr lang="zh-TW" altLang="en-US" sz="700">
                <a:latin typeface="微軟正黑體" panose="020B0604030504040204" pitchFamily="34" charset="-120"/>
                <a:ea typeface="微軟正黑體" panose="020B0604030504040204" pitchFamily="34" charset="-120"/>
              </a:rPr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</a:t>
            </a:fld>
            <a:endParaRPr lang="zh-TW" altLang="en-US" sz="7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5858EB25-3B86-4133-92AA-9AD9EF483554}"/>
              </a:ext>
            </a:extLst>
          </p:cNvPr>
          <p:cNvSpPr txBox="1">
            <a:spLocks/>
          </p:cNvSpPr>
          <p:nvPr/>
        </p:nvSpPr>
        <p:spPr bwMode="auto">
          <a:xfrm>
            <a:off x="10580680" y="215549"/>
            <a:ext cx="1322387" cy="8715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63305" tIns="31652" rIns="63305" bIns="31652" anchor="ctr"/>
          <a:lstStyle>
            <a:lvl1pPr defTabSz="685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6858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6858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6858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6858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TW" altLang="en-US" sz="2400" b="1" dirty="0">
                <a:solidFill>
                  <a:srgbClr val="1F4E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廠商</a:t>
            </a:r>
            <a:endParaRPr kumimoji="1" lang="en-US" altLang="zh-TW" sz="2400" b="1" dirty="0">
              <a:solidFill>
                <a:srgbClr val="1F4E7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en-US" altLang="zh-TW" sz="2400" b="1" dirty="0">
                <a:solidFill>
                  <a:srgbClr val="1F4E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LOGO</a:t>
            </a:r>
            <a:endParaRPr kumimoji="1" lang="zh-TW" altLang="en-US" sz="2400" b="1" dirty="0">
              <a:solidFill>
                <a:srgbClr val="1F4E7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平行四邊形 7">
            <a:extLst>
              <a:ext uri="{FF2B5EF4-FFF2-40B4-BE49-F238E27FC236}">
                <a16:creationId xmlns:a16="http://schemas.microsoft.com/office/drawing/2014/main" id="{6CC885AE-9D67-4B46-9B12-AC84DF535E7A}"/>
              </a:ext>
            </a:extLst>
          </p:cNvPr>
          <p:cNvSpPr/>
          <p:nvPr/>
        </p:nvSpPr>
        <p:spPr bwMode="auto">
          <a:xfrm>
            <a:off x="1741489" y="898968"/>
            <a:ext cx="1316038" cy="401637"/>
          </a:xfrm>
          <a:prstGeom prst="parallelogram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defRPr/>
            </a:pPr>
            <a:endParaRPr lang="zh-TW" altLang="en-US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矩形 39">
            <a:extLst>
              <a:ext uri="{FF2B5EF4-FFF2-40B4-BE49-F238E27FC236}">
                <a16:creationId xmlns:a16="http://schemas.microsoft.com/office/drawing/2014/main" id="{FAE52675-F18F-4378-8671-263DD65EDE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8964" y="927543"/>
            <a:ext cx="11080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kumimoji="1" lang="zh-TW" altLang="en-US" sz="24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輔導案</a:t>
            </a:r>
            <a:endParaRPr kumimoji="1" lang="zh-TW" altLang="en-US" sz="240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FD3B48C3-A213-4C38-9E2F-68504DD18D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5114" y="1553018"/>
            <a:ext cx="8785225" cy="515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623888" indent="-17938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982663" indent="-17938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255713" indent="-9366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1520825" indent="-85725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1978025" indent="-85725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435225" indent="-85725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2892425" indent="-85725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349625" indent="-85725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ts val="3500"/>
              </a:lnSpc>
              <a:spcBef>
                <a:spcPts val="600"/>
              </a:spcBef>
              <a:buClr>
                <a:schemeClr val="tx1"/>
              </a:buClr>
              <a:buFont typeface="Calibri Light" panose="020F0302020204030204" pitchFamily="34" charset="0"/>
              <a:buAutoNum type="arabicPeriod"/>
            </a:pPr>
            <a:r>
              <a:rPr kumimoji="1" lang="zh-TW" altLang="en-US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公司負責人：</a:t>
            </a:r>
            <a:r>
              <a:rPr kumimoji="1"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XXX</a:t>
            </a:r>
            <a:r>
              <a:rPr kumimoji="1"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先生</a:t>
            </a:r>
            <a:endParaRPr kumimoji="1"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eaLnBrk="1" hangingPunct="1">
              <a:lnSpc>
                <a:spcPts val="3500"/>
              </a:lnSpc>
              <a:spcBef>
                <a:spcPts val="600"/>
              </a:spcBef>
              <a:buClr>
                <a:schemeClr val="tx1"/>
              </a:buClr>
              <a:buFont typeface="Calibri Light" panose="020F0302020204030204" pitchFamily="34" charset="0"/>
              <a:buAutoNum type="arabicPeriod"/>
            </a:pPr>
            <a:r>
              <a:rPr kumimoji="1" lang="zh-TW" altLang="en-US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公司成立時間：</a:t>
            </a:r>
            <a:r>
              <a:rPr kumimoji="1"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民國</a:t>
            </a:r>
            <a:r>
              <a:rPr kumimoji="1"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82</a:t>
            </a:r>
            <a:r>
              <a:rPr kumimoji="1"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年</a:t>
            </a:r>
            <a:r>
              <a:rPr kumimoji="1"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03</a:t>
            </a:r>
            <a:r>
              <a:rPr kumimoji="1"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endParaRPr kumimoji="1"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eaLnBrk="1" hangingPunct="1">
              <a:lnSpc>
                <a:spcPts val="3500"/>
              </a:lnSpc>
              <a:spcBef>
                <a:spcPts val="600"/>
              </a:spcBef>
              <a:buClr>
                <a:schemeClr val="tx1"/>
              </a:buClr>
              <a:buFont typeface="Calibri Light" panose="020F0302020204030204" pitchFamily="34" charset="0"/>
              <a:buAutoNum type="arabicPeriod"/>
            </a:pPr>
            <a:r>
              <a:rPr kumimoji="1" lang="zh-TW" altLang="en-US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公司地址：</a:t>
            </a:r>
            <a:r>
              <a:rPr kumimoji="1"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XX</a:t>
            </a:r>
            <a:r>
              <a:rPr kumimoji="1"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市</a:t>
            </a:r>
            <a:r>
              <a:rPr kumimoji="1"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XX</a:t>
            </a:r>
            <a:r>
              <a:rPr kumimoji="1"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路</a:t>
            </a:r>
            <a:r>
              <a:rPr kumimoji="1"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XX</a:t>
            </a:r>
            <a:r>
              <a:rPr kumimoji="1"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號</a:t>
            </a:r>
            <a:r>
              <a:rPr kumimoji="1"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X</a:t>
            </a:r>
            <a:r>
              <a:rPr kumimoji="1"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樓</a:t>
            </a:r>
            <a:endParaRPr kumimoji="1"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eaLnBrk="1" hangingPunct="1">
              <a:lnSpc>
                <a:spcPts val="3500"/>
              </a:lnSpc>
              <a:spcBef>
                <a:spcPts val="600"/>
              </a:spcBef>
              <a:buClr>
                <a:schemeClr val="tx1"/>
              </a:buClr>
              <a:buFont typeface="Calibri Light" panose="020F0302020204030204" pitchFamily="34" charset="0"/>
              <a:buAutoNum type="arabicPeriod"/>
            </a:pPr>
            <a:r>
              <a:rPr kumimoji="1" lang="zh-TW" altLang="en-US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實收資本額：</a:t>
            </a:r>
            <a:r>
              <a:rPr kumimoji="1"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113</a:t>
            </a:r>
            <a:r>
              <a:rPr kumimoji="1"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年新臺幣</a:t>
            </a:r>
            <a:r>
              <a:rPr kumimoji="1" lang="en-US" altLang="zh-TW" sz="2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XX</a:t>
            </a:r>
            <a:r>
              <a:rPr kumimoji="1" lang="zh-TW" altLang="en-US" sz="2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萬元</a:t>
            </a:r>
            <a:r>
              <a:rPr kumimoji="1"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整</a:t>
            </a:r>
            <a:endParaRPr kumimoji="1"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eaLnBrk="1" hangingPunct="1">
              <a:lnSpc>
                <a:spcPts val="3500"/>
              </a:lnSpc>
              <a:spcBef>
                <a:spcPts val="600"/>
              </a:spcBef>
              <a:buClr>
                <a:schemeClr val="tx1"/>
              </a:buClr>
              <a:buFont typeface="Calibri Light" panose="020F0302020204030204" pitchFamily="34" charset="0"/>
              <a:buAutoNum type="arabicPeriod"/>
            </a:pPr>
            <a:r>
              <a:rPr kumimoji="1" lang="zh-TW" altLang="en-US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營業額：</a:t>
            </a:r>
            <a:r>
              <a:rPr kumimoji="1"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113</a:t>
            </a:r>
            <a:r>
              <a:rPr kumimoji="1"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年新臺幣</a:t>
            </a:r>
            <a:r>
              <a:rPr kumimoji="1" lang="en-US" altLang="zh-TW" sz="2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XX</a:t>
            </a:r>
            <a:r>
              <a:rPr lang="zh-TW" altLang="en-US" sz="2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萬元</a:t>
            </a:r>
            <a:r>
              <a:rPr kumimoji="1"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整</a:t>
            </a:r>
            <a:endParaRPr kumimoji="1"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75000"/>
              <a:buFont typeface="Times New Roman" panose="02020603050405020304" pitchFamily="18" charset="0"/>
              <a:buAutoNum type="arabicPeriod"/>
            </a:pPr>
            <a:r>
              <a:rPr kumimoji="1" lang="zh-TW" altLang="en-US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公司人數：</a:t>
            </a:r>
            <a:r>
              <a:rPr kumimoji="1" lang="en-US" altLang="zh-TW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XX</a:t>
            </a:r>
            <a:r>
              <a:rPr kumimoji="1"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人</a:t>
            </a:r>
            <a:r>
              <a:rPr kumimoji="1"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1"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專職研發人力</a:t>
            </a:r>
            <a:r>
              <a:rPr kumimoji="1"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XX</a:t>
            </a:r>
            <a:r>
              <a:rPr kumimoji="1"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人</a:t>
            </a:r>
            <a:r>
              <a:rPr kumimoji="1" lang="zh-TW" altLang="en-US" sz="24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，行政管理人力</a:t>
            </a:r>
            <a:r>
              <a:rPr kumimoji="1" lang="en-US" altLang="zh-TW" sz="24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XX</a:t>
            </a:r>
            <a:r>
              <a:rPr kumimoji="1" lang="zh-TW" altLang="en-US" sz="24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人</a:t>
            </a:r>
            <a:r>
              <a:rPr kumimoji="1" lang="en-US" altLang="zh-TW" sz="24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lnSpc>
                <a:spcPts val="3500"/>
              </a:lnSpc>
              <a:spcBef>
                <a:spcPts val="600"/>
              </a:spcBef>
              <a:buClr>
                <a:schemeClr val="tx1"/>
              </a:buClr>
              <a:buFont typeface="Calibri Light" panose="020F0302020204030204" pitchFamily="34" charset="0"/>
              <a:buAutoNum type="arabicPeriod"/>
            </a:pPr>
            <a:r>
              <a:rPr kumimoji="1" lang="zh-TW" altLang="en-US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公司技術：</a:t>
            </a:r>
            <a:r>
              <a:rPr kumimoji="1"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XX</a:t>
            </a:r>
          </a:p>
          <a:p>
            <a:pPr eaLnBrk="1" hangingPunct="1">
              <a:lnSpc>
                <a:spcPts val="3500"/>
              </a:lnSpc>
              <a:spcBef>
                <a:spcPts val="600"/>
              </a:spcBef>
              <a:buClr>
                <a:schemeClr val="tx1"/>
              </a:buClr>
              <a:buFont typeface="Calibri Light" panose="020F0302020204030204" pitchFamily="34" charset="0"/>
              <a:buAutoNum type="arabicPeriod"/>
            </a:pPr>
            <a:r>
              <a:rPr kumimoji="1" lang="zh-TW" altLang="en-US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公司產品：</a:t>
            </a:r>
            <a:r>
              <a:rPr kumimoji="1" lang="en-US" altLang="zh-TW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XX</a:t>
            </a:r>
          </a:p>
          <a:p>
            <a:pPr eaLnBrk="1" hangingPunct="1">
              <a:lnSpc>
                <a:spcPts val="3500"/>
              </a:lnSpc>
              <a:spcBef>
                <a:spcPts val="600"/>
              </a:spcBef>
              <a:buClr>
                <a:schemeClr val="tx1"/>
              </a:buClr>
              <a:buFont typeface="Calibri Light" panose="020F0302020204030204" pitchFamily="34" charset="0"/>
              <a:buAutoNum type="arabicPeriod"/>
            </a:pPr>
            <a:r>
              <a:rPr kumimoji="1" lang="zh-TW" altLang="en-US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上市</a:t>
            </a:r>
            <a:r>
              <a:rPr kumimoji="1" lang="en-US" altLang="zh-TW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/</a:t>
            </a:r>
            <a:r>
              <a:rPr kumimoji="1" lang="zh-TW" altLang="en-US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櫃：</a:t>
            </a:r>
            <a:r>
              <a:rPr kumimoji="1"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於</a:t>
            </a:r>
            <a:r>
              <a:rPr kumimoji="1"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XX</a:t>
            </a:r>
            <a:r>
              <a:rPr kumimoji="1"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年上市</a:t>
            </a:r>
          </a:p>
        </p:txBody>
      </p:sp>
      <p:sp>
        <p:nvSpPr>
          <p:cNvPr id="11" name="標題 1">
            <a:extLst>
              <a:ext uri="{FF2B5EF4-FFF2-40B4-BE49-F238E27FC236}">
                <a16:creationId xmlns:a16="http://schemas.microsoft.com/office/drawing/2014/main" id="{06D00C13-C658-4305-8BB1-4545E6ABAD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7527" y="827530"/>
            <a:ext cx="67214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305" tIns="31652" rIns="63305" bIns="31652" anchor="ctr"/>
          <a:lstStyle>
            <a:lvl1pPr defTabSz="685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6858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6858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6858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6858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zh-TW" sz="2400" b="1" dirty="0">
                <a:solidFill>
                  <a:srgbClr val="1F4E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1" lang="zh-TW" altLang="en-US" sz="2400" b="1" dirty="0">
                <a:solidFill>
                  <a:srgbClr val="1F4E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輔導案計畫名稱</a:t>
            </a:r>
            <a:r>
              <a:rPr kumimoji="1" lang="en-US" altLang="zh-TW" sz="2400" b="1" dirty="0">
                <a:solidFill>
                  <a:srgbClr val="1F4E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)/xxx</a:t>
            </a:r>
            <a:r>
              <a:rPr kumimoji="1" lang="zh-TW" altLang="en-US" sz="2400" b="1" dirty="0">
                <a:solidFill>
                  <a:srgbClr val="1F4E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股份有限公司</a:t>
            </a:r>
            <a:r>
              <a:rPr kumimoji="1" lang="en-US" altLang="zh-TW" sz="2400" b="1" dirty="0">
                <a:solidFill>
                  <a:srgbClr val="1F4E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1" lang="zh-TW" altLang="en-US" sz="2400" b="1" dirty="0">
                <a:solidFill>
                  <a:srgbClr val="1F4E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公司全名</a:t>
            </a:r>
            <a:r>
              <a:rPr kumimoji="1" lang="en-US" altLang="zh-TW" sz="2400" b="1" dirty="0">
                <a:solidFill>
                  <a:srgbClr val="1F4E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kumimoji="1" lang="zh-TW" altLang="en-US" sz="2400" b="1" dirty="0">
              <a:solidFill>
                <a:srgbClr val="1F4E7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2" name="圖片 7">
            <a:extLst>
              <a:ext uri="{FF2B5EF4-FFF2-40B4-BE49-F238E27FC236}">
                <a16:creationId xmlns:a16="http://schemas.microsoft.com/office/drawing/2014/main" id="{0F1ED9B6-8870-40A3-9EBA-AA4B2341D74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988" y="-9534"/>
            <a:ext cx="1093788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文字方塊 14">
            <a:extLst>
              <a:ext uri="{FF2B5EF4-FFF2-40B4-BE49-F238E27FC236}">
                <a16:creationId xmlns:a16="http://schemas.microsoft.com/office/drawing/2014/main" id="{40332C45-6E20-49B5-8F9A-FD8D312EF03A}"/>
              </a:ext>
            </a:extLst>
          </p:cNvPr>
          <p:cNvSpPr txBox="1"/>
          <p:nvPr/>
        </p:nvSpPr>
        <p:spPr>
          <a:xfrm>
            <a:off x="1271203" y="151908"/>
            <a:ext cx="542169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114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民生產業轉型加值計畫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輔具產業轉型加值輔導</a:t>
            </a:r>
          </a:p>
        </p:txBody>
      </p:sp>
      <p:sp>
        <p:nvSpPr>
          <p:cNvPr id="16" name="文本框 38">
            <a:extLst>
              <a:ext uri="{FF2B5EF4-FFF2-40B4-BE49-F238E27FC236}">
                <a16:creationId xmlns:a16="http://schemas.microsoft.com/office/drawing/2014/main" id="{BD7F1C99-70F8-4139-B5B9-DF66A9ECC193}"/>
              </a:ext>
            </a:extLst>
          </p:cNvPr>
          <p:cNvSpPr txBox="1"/>
          <p:nvPr/>
        </p:nvSpPr>
        <p:spPr>
          <a:xfrm>
            <a:off x="6671527" y="151908"/>
            <a:ext cx="4544947" cy="369310"/>
          </a:xfrm>
          <a:prstGeom prst="rect">
            <a:avLst/>
          </a:prstGeom>
          <a:noFill/>
        </p:spPr>
        <p:txBody>
          <a:bodyPr wrap="square" lIns="91417" tIns="45709" rIns="91417" bIns="45709" rtlCol="0">
            <a:spAutoFit/>
          </a:bodyPr>
          <a:lstStyle>
            <a:defPPr>
              <a:defRPr lang="zh-CN"/>
            </a:defPPr>
            <a:lvl1pPr defTabSz="914096"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itchFamily="34" charset="-120"/>
                <a:ea typeface="微軟正黑體" pitchFamily="34" charset="-120"/>
                <a:cs typeface="+mn-ea"/>
              </a:defRPr>
            </a:lvl1pPr>
          </a:lstStyle>
          <a:p>
            <a:pPr lvl="0">
              <a:defRPr/>
            </a:pPr>
            <a:r>
              <a:rPr lang="zh-TW" altLang="en-US" sz="1800" dirty="0">
                <a:solidFill>
                  <a:prstClr val="white">
                    <a:lumMod val="50000"/>
                  </a:prstClr>
                </a:solidFill>
                <a:cs typeface="Times New Roman" panose="02020603050405020304" pitchFamily="18" charset="0"/>
              </a:rPr>
              <a:t>輔具產品數位化轉型與應用提升輔導</a:t>
            </a:r>
          </a:p>
        </p:txBody>
      </p:sp>
    </p:spTree>
    <p:extLst>
      <p:ext uri="{BB962C8B-B14F-4D97-AF65-F5344CB8AC3E}">
        <p14:creationId xmlns:p14="http://schemas.microsoft.com/office/powerpoint/2010/main" val="366169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DB0B66-78DE-8702-5380-D76D6B50EA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矩形: 圓角 92">
            <a:extLst>
              <a:ext uri="{FF2B5EF4-FFF2-40B4-BE49-F238E27FC236}">
                <a16:creationId xmlns:a16="http://schemas.microsoft.com/office/drawing/2014/main" id="{3F2CD75E-08DA-460C-A1E2-F7419E9B724C}"/>
              </a:ext>
            </a:extLst>
          </p:cNvPr>
          <p:cNvSpPr/>
          <p:nvPr/>
        </p:nvSpPr>
        <p:spPr>
          <a:xfrm>
            <a:off x="5626621" y="1738590"/>
            <a:ext cx="6384711" cy="1936306"/>
          </a:xfrm>
          <a:prstGeom prst="roundRect">
            <a:avLst>
              <a:gd name="adj" fmla="val 9412"/>
            </a:avLst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rgbClr val="FF0000"/>
            </a:solidFill>
          </a:ln>
          <a:effectLst/>
        </p:spPr>
        <p:txBody>
          <a:bodyPr wrap="none"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highlight>
                <a:srgbClr val="FFFF00"/>
              </a:highlight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ea"/>
              <a:sym typeface="+mn-lt"/>
            </a:endParaRPr>
          </a:p>
        </p:txBody>
      </p:sp>
      <p:sp>
        <p:nvSpPr>
          <p:cNvPr id="7" name="投影片編號版面配置區 2">
            <a:extLst>
              <a:ext uri="{FF2B5EF4-FFF2-40B4-BE49-F238E27FC236}">
                <a16:creationId xmlns:a16="http://schemas.microsoft.com/office/drawing/2014/main" id="{4840C711-7AC7-426C-B10E-3F0B6CF2CF48}"/>
              </a:ext>
            </a:extLst>
          </p:cNvPr>
          <p:cNvSpPr txBox="1">
            <a:spLocks/>
          </p:cNvSpPr>
          <p:nvPr/>
        </p:nvSpPr>
        <p:spPr>
          <a:xfrm>
            <a:off x="9439358" y="6541189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F5BB56-9B96-4394-98D1-089DE868BDA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/>
                <a:ea typeface="微軟正黑體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/>
              <a:ea typeface="微軟正黑體"/>
              <a:cs typeface="+mn-cs"/>
            </a:endParaRPr>
          </a:p>
        </p:txBody>
      </p:sp>
      <p:sp>
        <p:nvSpPr>
          <p:cNvPr id="30" name="圓角矩形 6">
            <a:extLst>
              <a:ext uri="{FF2B5EF4-FFF2-40B4-BE49-F238E27FC236}">
                <a16:creationId xmlns:a16="http://schemas.microsoft.com/office/drawing/2014/main" id="{5CC48EE7-4BA2-B198-9248-2B983BE02314}"/>
              </a:ext>
            </a:extLst>
          </p:cNvPr>
          <p:cNvSpPr/>
          <p:nvPr/>
        </p:nvSpPr>
        <p:spPr>
          <a:xfrm>
            <a:off x="1102537" y="727379"/>
            <a:ext cx="9710545" cy="415918"/>
          </a:xfrm>
          <a:prstGeom prst="roundRect">
            <a:avLst/>
          </a:prstGeom>
          <a:solidFill>
            <a:schemeClr val="tx2">
              <a:lumMod val="10000"/>
              <a:lumOff val="90000"/>
            </a:schemeClr>
          </a:solidFill>
          <a:ln w="25400" cap="flat" cmpd="sng" algn="ctr">
            <a:solidFill>
              <a:srgbClr val="8064A2">
                <a:tint val="40000"/>
                <a:alpha val="90000"/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35" name="矩形: 圓角 34">
            <a:extLst>
              <a:ext uri="{FF2B5EF4-FFF2-40B4-BE49-F238E27FC236}">
                <a16:creationId xmlns:a16="http://schemas.microsoft.com/office/drawing/2014/main" id="{B654D05E-F8F0-7457-34C8-983BCA5B7C13}"/>
              </a:ext>
            </a:extLst>
          </p:cNvPr>
          <p:cNvSpPr/>
          <p:nvPr/>
        </p:nvSpPr>
        <p:spPr>
          <a:xfrm>
            <a:off x="290266" y="1757761"/>
            <a:ext cx="4943557" cy="1697124"/>
          </a:xfrm>
          <a:prstGeom prst="roundRect">
            <a:avLst>
              <a:gd name="adj" fmla="val 6807"/>
            </a:avLst>
          </a:prstGeom>
          <a:solidFill>
            <a:schemeClr val="bg2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42" name="矩形: 圓角 41">
            <a:extLst>
              <a:ext uri="{FF2B5EF4-FFF2-40B4-BE49-F238E27FC236}">
                <a16:creationId xmlns:a16="http://schemas.microsoft.com/office/drawing/2014/main" id="{8B7FA95C-FD98-EE4F-1C5B-A54B257BEAE7}"/>
              </a:ext>
            </a:extLst>
          </p:cNvPr>
          <p:cNvSpPr/>
          <p:nvPr/>
        </p:nvSpPr>
        <p:spPr>
          <a:xfrm>
            <a:off x="236186" y="4065183"/>
            <a:ext cx="4961281" cy="1909444"/>
          </a:xfrm>
          <a:prstGeom prst="roundRect">
            <a:avLst>
              <a:gd name="adj" fmla="val 6807"/>
            </a:avLst>
          </a:prstGeom>
          <a:solidFill>
            <a:srgbClr val="FFE4C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altLang="zh-TW" sz="1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微軟正黑體"/>
              <a:ea typeface="微軟正黑體"/>
              <a:cs typeface="+mn-cs"/>
            </a:endParaRPr>
          </a:p>
        </p:txBody>
      </p:sp>
      <p:sp>
        <p:nvSpPr>
          <p:cNvPr id="84" name="文字方塊 83">
            <a:extLst>
              <a:ext uri="{FF2B5EF4-FFF2-40B4-BE49-F238E27FC236}">
                <a16:creationId xmlns:a16="http://schemas.microsoft.com/office/drawing/2014/main" id="{44372907-748C-4292-8C94-422802621DB3}"/>
              </a:ext>
            </a:extLst>
          </p:cNvPr>
          <p:cNvSpPr txBox="1"/>
          <p:nvPr/>
        </p:nvSpPr>
        <p:spPr>
          <a:xfrm>
            <a:off x="385092" y="4065183"/>
            <a:ext cx="4736154" cy="7857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人因工程、美學設計的協助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商品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數位化轉型：</a:t>
            </a:r>
          </a:p>
        </p:txBody>
      </p:sp>
      <p:sp>
        <p:nvSpPr>
          <p:cNvPr id="85" name="文字方塊 84">
            <a:extLst>
              <a:ext uri="{FF2B5EF4-FFF2-40B4-BE49-F238E27FC236}">
                <a16:creationId xmlns:a16="http://schemas.microsoft.com/office/drawing/2014/main" id="{B9F8F49E-B03C-4692-89A6-5F959EBEC57F}"/>
              </a:ext>
            </a:extLst>
          </p:cNvPr>
          <p:cNvSpPr txBox="1"/>
          <p:nvPr/>
        </p:nvSpPr>
        <p:spPr>
          <a:xfrm>
            <a:off x="280557" y="1759081"/>
            <a:ext cx="4961281" cy="7857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zh-TW" altLang="en-US" sz="1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面臨問題： 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zh-TW" altLang="en-US" sz="1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如何改善： </a:t>
            </a:r>
          </a:p>
        </p:txBody>
      </p:sp>
      <p:grpSp>
        <p:nvGrpSpPr>
          <p:cNvPr id="67" name="群組 15">
            <a:extLst>
              <a:ext uri="{FF2B5EF4-FFF2-40B4-BE49-F238E27FC236}">
                <a16:creationId xmlns:a16="http://schemas.microsoft.com/office/drawing/2014/main" id="{E6440821-2BFB-4D7F-BFAD-3EE5D0EB6891}"/>
              </a:ext>
            </a:extLst>
          </p:cNvPr>
          <p:cNvGrpSpPr/>
          <p:nvPr/>
        </p:nvGrpSpPr>
        <p:grpSpPr>
          <a:xfrm>
            <a:off x="279176" y="1251291"/>
            <a:ext cx="2111190" cy="413543"/>
            <a:chOff x="360470" y="1505609"/>
            <a:chExt cx="2385661" cy="413543"/>
          </a:xfrm>
        </p:grpSpPr>
        <p:sp>
          <p:nvSpPr>
            <p:cNvPr id="68" name="AutoShape 7">
              <a:extLst>
                <a:ext uri="{FF2B5EF4-FFF2-40B4-BE49-F238E27FC236}">
                  <a16:creationId xmlns:a16="http://schemas.microsoft.com/office/drawing/2014/main" id="{261CCBEB-80B3-49E7-94BE-A50192F112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470" y="1505609"/>
              <a:ext cx="2385661" cy="413543"/>
            </a:xfrm>
            <a:prstGeom prst="roundRect">
              <a:avLst>
                <a:gd name="adj" fmla="val 35735"/>
              </a:avLst>
            </a:prstGeom>
            <a:solidFill>
              <a:srgbClr val="FFFFFF"/>
            </a:solidFill>
            <a:ln w="63500" algn="ctr">
              <a:solidFill>
                <a:srgbClr val="C0C0C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9pPr>
            </a:lstStyle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zh-TW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rPr>
                <a:t>      產業痛點</a:t>
              </a:r>
            </a:p>
          </p:txBody>
        </p:sp>
        <p:sp>
          <p:nvSpPr>
            <p:cNvPr id="75" name="Oval 24">
              <a:extLst>
                <a:ext uri="{FF2B5EF4-FFF2-40B4-BE49-F238E27FC236}">
                  <a16:creationId xmlns:a16="http://schemas.microsoft.com/office/drawing/2014/main" id="{D205E8EC-AD82-491F-A1BD-0974192DD7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00" y="1562913"/>
              <a:ext cx="351203" cy="309087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9pPr>
            </a:lstStyle>
            <a:p>
              <a:pPr marL="0" marR="0" lvl="0" indent="0" algn="ctr" defTabSz="914400" rtl="0" eaLnBrk="1" fontAlgn="auto" latinLnBrk="1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ko-KR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rPr>
                <a:t>1</a:t>
              </a:r>
              <a:endParaRPr kumimoji="0" lang="ko-KR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+mj-ea"/>
                <a:cs typeface="+mn-cs"/>
              </a:endParaRPr>
            </a:p>
          </p:txBody>
        </p:sp>
      </p:grpSp>
      <p:grpSp>
        <p:nvGrpSpPr>
          <p:cNvPr id="76" name="群組 15">
            <a:extLst>
              <a:ext uri="{FF2B5EF4-FFF2-40B4-BE49-F238E27FC236}">
                <a16:creationId xmlns:a16="http://schemas.microsoft.com/office/drawing/2014/main" id="{37F28571-04AA-4081-B761-8CFF3BF6C6CD}"/>
              </a:ext>
            </a:extLst>
          </p:cNvPr>
          <p:cNvGrpSpPr/>
          <p:nvPr/>
        </p:nvGrpSpPr>
        <p:grpSpPr>
          <a:xfrm>
            <a:off x="5626621" y="1267105"/>
            <a:ext cx="2111189" cy="413543"/>
            <a:chOff x="360469" y="1505609"/>
            <a:chExt cx="2385661" cy="413543"/>
          </a:xfrm>
        </p:grpSpPr>
        <p:sp>
          <p:nvSpPr>
            <p:cNvPr id="82" name="AutoShape 7">
              <a:extLst>
                <a:ext uri="{FF2B5EF4-FFF2-40B4-BE49-F238E27FC236}">
                  <a16:creationId xmlns:a16="http://schemas.microsoft.com/office/drawing/2014/main" id="{A98AE447-72BF-4B5F-B907-81D209F500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469" y="1505609"/>
              <a:ext cx="2385661" cy="413543"/>
            </a:xfrm>
            <a:prstGeom prst="roundRect">
              <a:avLst>
                <a:gd name="adj" fmla="val 35735"/>
              </a:avLst>
            </a:prstGeom>
            <a:solidFill>
              <a:srgbClr val="FFFFFF"/>
            </a:solidFill>
            <a:ln w="63500" algn="ctr">
              <a:solidFill>
                <a:srgbClr val="C0C0C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9pPr>
            </a:lstStyle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zh-TW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rPr>
                <a:t>      預期成果效益</a:t>
              </a:r>
            </a:p>
          </p:txBody>
        </p:sp>
        <p:sp>
          <p:nvSpPr>
            <p:cNvPr id="97" name="Oval 24">
              <a:extLst>
                <a:ext uri="{FF2B5EF4-FFF2-40B4-BE49-F238E27FC236}">
                  <a16:creationId xmlns:a16="http://schemas.microsoft.com/office/drawing/2014/main" id="{66180C8B-9B5F-4361-A679-E5D07BAC17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00" y="1562913"/>
              <a:ext cx="351203" cy="309087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9pPr>
            </a:lstStyle>
            <a:p>
              <a:pPr marL="0" marR="0" lvl="0" indent="0" algn="ctr" defTabSz="914400" rtl="0" eaLnBrk="1" fontAlgn="auto" latinLnBrk="1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zh-TW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rPr>
                <a:t>3</a:t>
              </a:r>
              <a:endParaRPr kumimoji="0" lang="ko-KR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+mj-ea"/>
                <a:cs typeface="+mn-cs"/>
              </a:endParaRPr>
            </a:p>
          </p:txBody>
        </p:sp>
      </p:grpSp>
      <p:grpSp>
        <p:nvGrpSpPr>
          <p:cNvPr id="98" name="群組 15">
            <a:extLst>
              <a:ext uri="{FF2B5EF4-FFF2-40B4-BE49-F238E27FC236}">
                <a16:creationId xmlns:a16="http://schemas.microsoft.com/office/drawing/2014/main" id="{3528DEE5-4055-4A27-BCB2-237A4A5EC837}"/>
              </a:ext>
            </a:extLst>
          </p:cNvPr>
          <p:cNvGrpSpPr/>
          <p:nvPr/>
        </p:nvGrpSpPr>
        <p:grpSpPr>
          <a:xfrm>
            <a:off x="290266" y="3543646"/>
            <a:ext cx="2111455" cy="413543"/>
            <a:chOff x="360469" y="1505609"/>
            <a:chExt cx="2385961" cy="413543"/>
          </a:xfrm>
        </p:grpSpPr>
        <p:sp>
          <p:nvSpPr>
            <p:cNvPr id="99" name="AutoShape 7">
              <a:extLst>
                <a:ext uri="{FF2B5EF4-FFF2-40B4-BE49-F238E27FC236}">
                  <a16:creationId xmlns:a16="http://schemas.microsoft.com/office/drawing/2014/main" id="{ECAC9A97-B2BE-42DB-9743-69535EA768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469" y="1505609"/>
              <a:ext cx="2385961" cy="413543"/>
            </a:xfrm>
            <a:prstGeom prst="roundRect">
              <a:avLst>
                <a:gd name="adj" fmla="val 35735"/>
              </a:avLst>
            </a:prstGeom>
            <a:solidFill>
              <a:srgbClr val="FFFFFF"/>
            </a:solidFill>
            <a:ln w="63500" algn="ctr">
              <a:solidFill>
                <a:srgbClr val="C0C0C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9pPr>
            </a:lstStyle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zh-TW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rPr>
                <a:t>      執行內容</a:t>
              </a:r>
            </a:p>
          </p:txBody>
        </p:sp>
        <p:sp>
          <p:nvSpPr>
            <p:cNvPr id="100" name="Oval 24">
              <a:extLst>
                <a:ext uri="{FF2B5EF4-FFF2-40B4-BE49-F238E27FC236}">
                  <a16:creationId xmlns:a16="http://schemas.microsoft.com/office/drawing/2014/main" id="{5DE7E9A6-E270-4684-8896-80D3E98BB9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00" y="1562913"/>
              <a:ext cx="351203" cy="309087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9pPr>
            </a:lstStyle>
            <a:p>
              <a:pPr marL="0" marR="0" lvl="0" indent="0" algn="ctr" defTabSz="914400" rtl="0" eaLnBrk="1" fontAlgn="auto" latinLnBrk="1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zh-TW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rPr>
                <a:t>2</a:t>
              </a:r>
              <a:endParaRPr kumimoji="0" lang="ko-KR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+mj-ea"/>
                <a:cs typeface="+mn-cs"/>
              </a:endParaRPr>
            </a:p>
          </p:txBody>
        </p:sp>
      </p:grpSp>
      <p:sp>
        <p:nvSpPr>
          <p:cNvPr id="61" name="平行四邊形 60">
            <a:extLst>
              <a:ext uri="{FF2B5EF4-FFF2-40B4-BE49-F238E27FC236}">
                <a16:creationId xmlns:a16="http://schemas.microsoft.com/office/drawing/2014/main" id="{E9499EFF-FD5E-4F3F-808A-D052324A9179}"/>
              </a:ext>
            </a:extLst>
          </p:cNvPr>
          <p:cNvSpPr/>
          <p:nvPr/>
        </p:nvSpPr>
        <p:spPr bwMode="auto">
          <a:xfrm>
            <a:off x="2044758" y="717746"/>
            <a:ext cx="1316038" cy="401637"/>
          </a:xfrm>
          <a:prstGeom prst="parallelogram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defRPr/>
            </a:pPr>
            <a:endParaRPr lang="zh-TW" altLang="en-US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2" name="矩形 39">
            <a:extLst>
              <a:ext uri="{FF2B5EF4-FFF2-40B4-BE49-F238E27FC236}">
                <a16:creationId xmlns:a16="http://schemas.microsoft.com/office/drawing/2014/main" id="{F49FD47D-7363-4AA9-8853-48BEC8BCC0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0158" y="712983"/>
            <a:ext cx="11080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kumimoji="1" lang="zh-TW" altLang="en-US" sz="24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輔導案</a:t>
            </a:r>
            <a:endParaRPr kumimoji="1" lang="zh-TW" altLang="en-US" sz="240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3" name="標題 1">
            <a:extLst>
              <a:ext uri="{FF2B5EF4-FFF2-40B4-BE49-F238E27FC236}">
                <a16:creationId xmlns:a16="http://schemas.microsoft.com/office/drawing/2014/main" id="{D1B15E0D-BE17-4B2D-A3D7-8B6023EE15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9996" y="633608"/>
            <a:ext cx="6723062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305" tIns="31652" rIns="63305" bIns="31652" anchor="ctr"/>
          <a:lstStyle>
            <a:lvl1pPr defTabSz="685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6858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6858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6858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6858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zh-TW" sz="2400" b="1">
                <a:solidFill>
                  <a:srgbClr val="1F4E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1" lang="zh-TW" altLang="en-US" sz="2400" b="1">
                <a:solidFill>
                  <a:srgbClr val="1F4E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輔導案計畫名稱</a:t>
            </a:r>
            <a:r>
              <a:rPr kumimoji="1" lang="en-US" altLang="zh-TW" sz="2400" b="1">
                <a:solidFill>
                  <a:srgbClr val="1F4E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)/xxx</a:t>
            </a:r>
            <a:r>
              <a:rPr kumimoji="1" lang="zh-TW" altLang="en-US" sz="2400" b="1">
                <a:solidFill>
                  <a:srgbClr val="1F4E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股份有限公司</a:t>
            </a:r>
            <a:r>
              <a:rPr kumimoji="1" lang="en-US" altLang="zh-TW" sz="2400" b="1">
                <a:solidFill>
                  <a:srgbClr val="1F4E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1" lang="zh-TW" altLang="en-US" sz="2400" b="1">
                <a:solidFill>
                  <a:srgbClr val="1F4E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公司全名</a:t>
            </a:r>
            <a:r>
              <a:rPr kumimoji="1" lang="en-US" altLang="zh-TW" sz="2400" b="1">
                <a:solidFill>
                  <a:srgbClr val="1F4E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kumimoji="1" lang="zh-TW" altLang="en-US" sz="2400" b="1">
              <a:solidFill>
                <a:srgbClr val="1F4E7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AD511E00-AA32-47FA-9445-91A76D6760AF}"/>
              </a:ext>
            </a:extLst>
          </p:cNvPr>
          <p:cNvSpPr txBox="1"/>
          <p:nvPr/>
        </p:nvSpPr>
        <p:spPr>
          <a:xfrm>
            <a:off x="6516753" y="4727517"/>
            <a:ext cx="4406400" cy="584775"/>
          </a:xfrm>
          <a:prstGeom prst="rect">
            <a:avLst/>
          </a:prstGeom>
          <a:solidFill>
            <a:srgbClr val="00B050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3200" b="1" dirty="0">
                <a:latin typeface="+mn-ea"/>
              </a:rPr>
              <a:t>產品圖、流程示意圖等</a:t>
            </a:r>
          </a:p>
        </p:txBody>
      </p:sp>
      <p:sp>
        <p:nvSpPr>
          <p:cNvPr id="26" name="文本框 38">
            <a:extLst>
              <a:ext uri="{FF2B5EF4-FFF2-40B4-BE49-F238E27FC236}">
                <a16:creationId xmlns:a16="http://schemas.microsoft.com/office/drawing/2014/main" id="{E93ED840-F1DC-4E2C-941E-F9FE4607FB7F}"/>
              </a:ext>
            </a:extLst>
          </p:cNvPr>
          <p:cNvSpPr txBox="1"/>
          <p:nvPr/>
        </p:nvSpPr>
        <p:spPr>
          <a:xfrm>
            <a:off x="6671527" y="151908"/>
            <a:ext cx="4544947" cy="369310"/>
          </a:xfrm>
          <a:prstGeom prst="rect">
            <a:avLst/>
          </a:prstGeom>
          <a:noFill/>
        </p:spPr>
        <p:txBody>
          <a:bodyPr wrap="square" lIns="91417" tIns="45709" rIns="91417" bIns="45709" rtlCol="0">
            <a:spAutoFit/>
          </a:bodyPr>
          <a:lstStyle>
            <a:defPPr>
              <a:defRPr lang="zh-CN"/>
            </a:defPPr>
            <a:lvl1pPr defTabSz="914096"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itchFamily="34" charset="-120"/>
                <a:ea typeface="微軟正黑體" pitchFamily="34" charset="-120"/>
                <a:cs typeface="+mn-ea"/>
              </a:defRPr>
            </a:lvl1pPr>
          </a:lstStyle>
          <a:p>
            <a:pPr lvl="0">
              <a:defRPr/>
            </a:pPr>
            <a:r>
              <a:rPr lang="zh-TW" altLang="en-US" sz="1800" dirty="0">
                <a:solidFill>
                  <a:prstClr val="white">
                    <a:lumMod val="50000"/>
                  </a:prstClr>
                </a:solidFill>
                <a:cs typeface="Times New Roman" panose="02020603050405020304" pitchFamily="18" charset="0"/>
              </a:rPr>
              <a:t>輔具產品數位化轉型與應用提升輔導</a:t>
            </a:r>
          </a:p>
        </p:txBody>
      </p:sp>
      <p:pic>
        <p:nvPicPr>
          <p:cNvPr id="29" name="圖片 7">
            <a:extLst>
              <a:ext uri="{FF2B5EF4-FFF2-40B4-BE49-F238E27FC236}">
                <a16:creationId xmlns:a16="http://schemas.microsoft.com/office/drawing/2014/main" id="{D4E27D30-A44E-4B4C-BF11-0144032AEE20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988" y="-9534"/>
            <a:ext cx="1093788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文字方塊 27">
            <a:extLst>
              <a:ext uri="{FF2B5EF4-FFF2-40B4-BE49-F238E27FC236}">
                <a16:creationId xmlns:a16="http://schemas.microsoft.com/office/drawing/2014/main" id="{C21CC1BC-5F10-4312-887A-FA4B5EF329CF}"/>
              </a:ext>
            </a:extLst>
          </p:cNvPr>
          <p:cNvSpPr txBox="1"/>
          <p:nvPr/>
        </p:nvSpPr>
        <p:spPr>
          <a:xfrm>
            <a:off x="1271203" y="151908"/>
            <a:ext cx="542169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114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民生產業轉型加值計畫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輔具產業轉型加值輔導</a:t>
            </a:r>
          </a:p>
        </p:txBody>
      </p:sp>
    </p:spTree>
    <p:extLst>
      <p:ext uri="{BB962C8B-B14F-4D97-AF65-F5344CB8AC3E}">
        <p14:creationId xmlns:p14="http://schemas.microsoft.com/office/powerpoint/2010/main" val="4184624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203</Words>
  <Application>Microsoft Office PowerPoint</Application>
  <PresentationFormat>寬螢幕</PresentationFormat>
  <Paragraphs>33</Paragraphs>
  <Slides>2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12" baseType="lpstr">
      <vt:lpstr>等线</vt:lpstr>
      <vt:lpstr>맑은 고딕</vt:lpstr>
      <vt:lpstr>思源黑体</vt:lpstr>
      <vt:lpstr>微軟正黑體</vt:lpstr>
      <vt:lpstr>新細明體</vt:lpstr>
      <vt:lpstr>Arial</vt:lpstr>
      <vt:lpstr>Calibri</vt:lpstr>
      <vt:lpstr>Calibri Light</vt:lpstr>
      <vt:lpstr>Times New Roman</vt:lpstr>
      <vt:lpstr>Office 佈景主題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Jenny Chuang</dc:creator>
  <cp:lastModifiedBy>Jenny Chuang</cp:lastModifiedBy>
  <cp:revision>1</cp:revision>
  <dcterms:created xsi:type="dcterms:W3CDTF">2025-02-08T01:32:48Z</dcterms:created>
  <dcterms:modified xsi:type="dcterms:W3CDTF">2025-02-08T01:37:19Z</dcterms:modified>
</cp:coreProperties>
</file>